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8" r:id="rId2"/>
    <p:sldId id="360" r:id="rId3"/>
    <p:sldId id="496" r:id="rId4"/>
    <p:sldId id="480" r:id="rId5"/>
    <p:sldId id="481" r:id="rId6"/>
    <p:sldId id="478" r:id="rId7"/>
    <p:sldId id="482" r:id="rId8"/>
    <p:sldId id="489" r:id="rId9"/>
    <p:sldId id="450" r:id="rId10"/>
    <p:sldId id="487" r:id="rId11"/>
    <p:sldId id="484" r:id="rId12"/>
    <p:sldId id="485" r:id="rId13"/>
    <p:sldId id="486" r:id="rId14"/>
    <p:sldId id="490" r:id="rId15"/>
    <p:sldId id="491" r:id="rId16"/>
    <p:sldId id="494" r:id="rId17"/>
    <p:sldId id="492" r:id="rId18"/>
    <p:sldId id="493" r:id="rId19"/>
    <p:sldId id="495" r:id="rId20"/>
    <p:sldId id="483" r:id="rId21"/>
    <p:sldId id="479" r:id="rId22"/>
    <p:sldId id="452" r:id="rId23"/>
    <p:sldId id="361" r:id="rId24"/>
    <p:sldId id="363" r:id="rId25"/>
    <p:sldId id="364" r:id="rId26"/>
    <p:sldId id="365" r:id="rId27"/>
    <p:sldId id="366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43" autoAdjust="0"/>
    <p:restoredTop sz="95755"/>
  </p:normalViewPr>
  <p:slideViewPr>
    <p:cSldViewPr snapToGrid="0" snapToObjects="1">
      <p:cViewPr varScale="1">
        <p:scale>
          <a:sx n="112" d="100"/>
          <a:sy n="112" d="100"/>
        </p:scale>
        <p:origin x="10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52727-0EA3-3A4F-B881-D300993B8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9DF6F5-97E9-8347-8F54-26FA9D35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296486-3635-F446-BAE1-B7609E9D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123356-57CB-9A4E-A896-4C45C211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85362C-E391-B647-81A5-1096990A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28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AC2AB-318C-1A49-9287-E1F484E1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112937-ADE3-6A40-A383-F909CF659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BCF956-84E9-8148-8769-2A66594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D6D08F-5DD4-FB4C-9B3D-291C832B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4A78F2-C58A-9643-B53F-8405D739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92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E99A780-C6F3-6746-A218-07A0216579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6D398F-6BC3-3F4A-82F8-50A254D8E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EACFBD-57D5-D24D-99F4-62A6E1D9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054B4-D659-4346-8A04-7FEA1CAC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7D0E39-C38F-A349-8AA1-430D102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71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59185-C210-8749-BC47-28979653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2D760-B0AF-DB47-BD4B-C1C806343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CBDB21-E4F4-D342-8979-3AE3139F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9F0637-C55F-574F-BCE1-D1E3912E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76D542-CF1C-CF4E-B37C-55907E62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190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13749-00FE-054D-B91A-A773362C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719EC2-5AE5-274E-BD9F-6E978379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163E43-9138-3340-9316-6A77CB12A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A0F7E8-A71C-1843-8D2C-A8A430C2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899D49-C147-E74B-AC56-465972068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93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B6A92-8741-EA4C-B6A1-D25DCEAB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A6ECDE-B8BC-B044-AA9C-AF082AF5F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5E0B7F-9E5F-3F4D-94EA-554478FE1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6A365B-48FF-554E-8CC4-024E7CDE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15A836-8DA7-254C-A443-395D133A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25472D-AFD3-7C47-8B3C-E9ECA421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84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2AA9D-C7DA-654A-A1A4-EA28552C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F6BC74-3733-C84E-ADB2-6405ADA20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DED504-D79C-E24D-84A3-1C75E74F7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2A5192-8CCD-C447-826B-B180CEC7A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8B61B3-CA30-6840-8BA1-D738336B6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6EA2A7D-B629-0D44-ABF4-E94568BA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4C5DF0-FADB-AB47-BBC5-31916EDC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1B5D67-5F93-C747-9352-888D342F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46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7D3D3-AA89-2142-86D6-837CA0C6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283815-2905-164A-B2B9-1FF677EA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82EA84-4CE0-2545-9E29-C30C6E1E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093C4E-E35D-1C46-B65E-13219F69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52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DD5C19-5579-5048-942E-DBB65228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9954E70-9074-D542-BE75-4AF3E085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BF1174-4082-1948-9707-3E9F3C9F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61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1DACC2-2438-364E-85C6-9B331AA2C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B70067-628B-3948-9448-39EB3B15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664D1D-CF34-074F-A888-A0CE63A32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51F3DC-28DB-324F-B2BD-126910D1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2C63B9-4857-5C4D-841C-DC814C8A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B08EA9-B363-C94A-82E4-B0591CFD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61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25B09-872C-8748-BE97-57830FC2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FA355C-1DF2-F049-B87C-51E5148A4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C7447D-F98B-A945-B6C8-0BC9A2B58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16D6ED-EAD0-3447-B5F8-204ABC52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B75B04-E6AC-9342-88D1-A3C79D51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ED7D5F-35AE-A94D-81BA-574726A6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83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B7F50-27DE-C347-8610-AC132458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91A015-6402-634F-BF23-FB143AE0F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095261-3285-F946-9135-FFDAADF8D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3014B-97D1-D640-B6FE-C5A9A034EA66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40F75E-05B7-5D43-8888-D1E1F2033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B78728-A9B2-474D-9B46-FABF9BBB9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9AE3F-D8F9-D749-B2CF-03872170BC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50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47957"/>
            <a:ext cx="9448214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Архитектуры сегментации. </a:t>
            </a:r>
            <a:br>
              <a:rPr lang="ru-RU" sz="6000" b="1" dirty="0">
                <a:solidFill>
                  <a:schemeClr val="bg1"/>
                </a:solidFill>
              </a:rPr>
            </a:br>
            <a:r>
              <a:rPr lang="ru-RU" sz="6000" b="1" dirty="0">
                <a:solidFill>
                  <a:schemeClr val="bg1"/>
                </a:solidFill>
              </a:rPr>
              <a:t>Расширенная свертка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3.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SPP)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Такой подход позволяет учесть контекстную информацию в разном масштабе (независимо от масштаба)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Модификация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ASSP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замена свертки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После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460375" y="1247764"/>
            <a:ext cx="11131550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59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Не используется </a:t>
            </a:r>
            <a:r>
              <a:rPr lang="en-US" sz="2400" dirty="0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CFR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22370" y="1247764"/>
            <a:ext cx="11369555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98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" sz="2200" dirty="0">
                    <a:solidFill>
                      <a:schemeClr val="bg1"/>
                    </a:solidFill>
                  </a:rPr>
                  <a:t>Atrous Separable Convolution (ASSPP)</a:t>
                </a:r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идея объединения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en-US" sz="2200" dirty="0">
                    <a:solidFill>
                      <a:schemeClr val="bg1"/>
                    </a:solidFill>
                  </a:rPr>
                  <a:t>ASPP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D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epthWise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Sep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200" dirty="0" err="1">
                    <a:solidFill>
                      <a:schemeClr val="bg1"/>
                    </a:solidFill>
                  </a:rPr>
                  <a:t>DWConv</a:t>
                </a:r>
                <a:r>
                  <a:rPr lang="en-US" sz="2200" dirty="0">
                    <a:solidFill>
                      <a:schemeClr val="bg1"/>
                    </a:solidFill>
                  </a:rPr>
                  <a:t> + 1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1 conv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Подход значительно снижает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85731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0"/>
            <a:ext cx="11546347" cy="17379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ASSPP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3054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 err="1">
                <a:solidFill>
                  <a:schemeClr val="bg1"/>
                </a:solidFill>
              </a:rPr>
              <a:t>Ba</a:t>
            </a:r>
            <a:r>
              <a:rPr lang="en-US" sz="2200" dirty="0" err="1">
                <a:solidFill>
                  <a:schemeClr val="bg1"/>
                </a:solidFill>
              </a:rPr>
              <a:t>ckBone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модифицированная </a:t>
            </a:r>
            <a:r>
              <a:rPr lang="en-US" sz="2200" dirty="0" err="1">
                <a:solidFill>
                  <a:schemeClr val="bg1"/>
                </a:solidFill>
              </a:rPr>
              <a:t>xception</a:t>
            </a:r>
            <a:r>
              <a:rPr lang="en-US" sz="2200" dirty="0">
                <a:solidFill>
                  <a:schemeClr val="bg1"/>
                </a:solidFill>
              </a:rPr>
              <a:t> network c </a:t>
            </a:r>
            <a:r>
              <a:rPr lang="en-US" sz="2200" dirty="0" err="1">
                <a:solidFill>
                  <a:schemeClr val="bg1"/>
                </a:solidFill>
              </a:rPr>
              <a:t>заменой</a:t>
            </a:r>
            <a:r>
              <a:rPr lang="ru-RU" sz="2200" dirty="0">
                <a:solidFill>
                  <a:schemeClr val="bg1"/>
                </a:solidFill>
              </a:rPr>
              <a:t> части слоев </a:t>
            </a:r>
            <a:r>
              <a:rPr lang="en-US" sz="2200" dirty="0" err="1">
                <a:solidFill>
                  <a:schemeClr val="bg1"/>
                </a:solidFill>
              </a:rPr>
              <a:t>maxpooling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 err="1">
                <a:solidFill>
                  <a:schemeClr val="bg1"/>
                </a:solidFill>
              </a:rPr>
              <a:t>DWConv</a:t>
            </a:r>
            <a:r>
              <a:rPr lang="en-US" sz="2200" dirty="0">
                <a:solidFill>
                  <a:schemeClr val="bg1"/>
                </a:solidFill>
              </a:rPr>
              <a:t> convolution c</a:t>
            </a:r>
            <a:r>
              <a:rPr lang="ru-RU" sz="2200" dirty="0">
                <a:solidFill>
                  <a:schemeClr val="bg1"/>
                </a:solidFill>
              </a:rPr>
              <a:t> шагом</a:t>
            </a:r>
            <a:r>
              <a:rPr lang="en-US" sz="2200" dirty="0">
                <a:solidFill>
                  <a:schemeClr val="bg1"/>
                </a:solidFill>
              </a:rPr>
              <a:t> 2</a:t>
            </a:r>
            <a:endParaRPr lang="ru-RU" sz="2200" dirty="0">
              <a:solidFill>
                <a:schemeClr val="bg1"/>
              </a:solidFill>
            </a:endParaRPr>
          </a:p>
          <a:p>
            <a:endParaRPr lang="ru-RU" sz="2200" dirty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Также AS</a:t>
            </a:r>
            <a:r>
              <a:rPr lang="en-US" sz="2200" dirty="0">
                <a:solidFill>
                  <a:schemeClr val="bg1"/>
                </a:solidFill>
              </a:rPr>
              <a:t>PP  </a:t>
            </a:r>
            <a:r>
              <a:rPr lang="ru-RU" sz="2200" dirty="0">
                <a:solidFill>
                  <a:schemeClr val="bg1"/>
                </a:solidFill>
              </a:rPr>
              <a:t>используется с </a:t>
            </a:r>
            <a:r>
              <a:rPr lang="en-US" sz="2200" dirty="0" err="1">
                <a:solidFill>
                  <a:schemeClr val="bg1"/>
                </a:solidFill>
              </a:rPr>
              <a:t>DWConv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1"/>
            <a:ext cx="11546347" cy="13178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12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основную особенность расширенной свертки: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За счет разряженного ядра свертка позволяет перекрыть большее рецептивное поле.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Число параметров расширенной свертки выше, чем для обычной.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призвана сократить число параметров сети.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259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2. Назовите основную идею блока </a:t>
            </a:r>
            <a:r>
              <a:rPr lang="en-US" dirty="0" err="1"/>
              <a:t>Atorus</a:t>
            </a:r>
            <a:r>
              <a:rPr lang="en-US" dirty="0"/>
              <a:t> SPP</a:t>
            </a:r>
            <a:r>
              <a:rPr lang="ru-RU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</a:t>
            </a:r>
            <a:r>
              <a:rPr lang="ru-RU" dirty="0"/>
              <a:t> позволяет учесть контекстную информацию в разных масштабах перед формированием итоговых карт признаков.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</a:t>
            </a:r>
            <a:r>
              <a:rPr lang="ru-RU" dirty="0"/>
              <a:t> призван заменить последовательность расширенных сверток на их параллельное соединение.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 </a:t>
            </a:r>
            <a:r>
              <a:rPr lang="ru-RU" dirty="0"/>
              <a:t>позволяет снизить общие число параметров нейронной сети при сохранении точности.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10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основную идею </a:t>
            </a:r>
            <a:r>
              <a:rPr lang="en-US" dirty="0"/>
              <a:t>DeepLab3+</a:t>
            </a:r>
            <a:r>
              <a:rPr lang="ru-RU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Совмещение подходов </a:t>
            </a:r>
            <a:r>
              <a:rPr lang="ru-RU" dirty="0" err="1"/>
              <a:t>энкодер</a:t>
            </a:r>
            <a:r>
              <a:rPr lang="ru-RU" dirty="0"/>
              <a:t>-декодер и блока </a:t>
            </a:r>
            <a:r>
              <a:rPr lang="ru-RU" dirty="0" err="1"/>
              <a:t>A</a:t>
            </a:r>
            <a:r>
              <a:rPr lang="en-US" dirty="0"/>
              <a:t>SPP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</a:t>
            </a:r>
            <a:r>
              <a:rPr lang="ru-RU" dirty="0" err="1"/>
              <a:t>энкодера</a:t>
            </a:r>
            <a:r>
              <a:rPr lang="ru-RU" dirty="0"/>
              <a:t> X</a:t>
            </a:r>
            <a:r>
              <a:rPr lang="en-US" dirty="0" err="1"/>
              <a:t>ception</a:t>
            </a:r>
            <a:r>
              <a:rPr lang="en-US" dirty="0"/>
              <a:t> </a:t>
            </a:r>
            <a:r>
              <a:rPr lang="ru-RU" dirty="0"/>
              <a:t>и головной части </a:t>
            </a:r>
            <a:r>
              <a:rPr lang="en-US" dirty="0"/>
              <a:t>DeepLab3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</a:t>
            </a:r>
            <a:r>
              <a:rPr lang="ru-RU" dirty="0" err="1"/>
              <a:t>энкодера</a:t>
            </a:r>
            <a:r>
              <a:rPr lang="ru-RU" dirty="0"/>
              <a:t> X</a:t>
            </a:r>
            <a:r>
              <a:rPr lang="en-US" dirty="0" err="1"/>
              <a:t>ception</a:t>
            </a:r>
            <a:r>
              <a:rPr lang="en-US" dirty="0"/>
              <a:t> </a:t>
            </a:r>
            <a:r>
              <a:rPr lang="ru-RU" dirty="0"/>
              <a:t>и головной части </a:t>
            </a:r>
            <a:r>
              <a:rPr lang="en-US" dirty="0" err="1"/>
              <a:t>DeepLab</a:t>
            </a:r>
            <a:r>
              <a:rPr lang="ru-RU" dirty="0"/>
              <a:t>2.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789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13" y="1341531"/>
            <a:ext cx="10515600" cy="5151344"/>
          </a:xfrm>
        </p:spPr>
        <p:txBody>
          <a:bodyPr>
            <a:normAutofit fontScale="92500"/>
          </a:bodyPr>
          <a:lstStyle/>
          <a:p>
            <a:r>
              <a:rPr lang="ru-RU" dirty="0"/>
              <a:t>1. Назовите два утверждения, соответствующие основам подхода </a:t>
            </a:r>
            <a:r>
              <a:rPr lang="en-US" dirty="0"/>
              <a:t>DeepLab3+</a:t>
            </a:r>
            <a:r>
              <a:rPr lang="ru-RU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Использовать </a:t>
            </a:r>
            <a:r>
              <a:rPr lang="en-US" dirty="0"/>
              <a:t>ASSP </a:t>
            </a:r>
            <a:r>
              <a:rPr lang="en-US" dirty="0" err="1"/>
              <a:t>с</a:t>
            </a:r>
            <a:r>
              <a:rPr lang="ru-RU" dirty="0"/>
              <a:t>совместно с подходом </a:t>
            </a:r>
            <a:r>
              <a:rPr lang="ru-RU" dirty="0" err="1"/>
              <a:t>энкодер</a:t>
            </a:r>
            <a:r>
              <a:rPr lang="ru-RU" dirty="0"/>
              <a:t>-декодер для учета большего объема информации.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ASSP</a:t>
            </a:r>
            <a:r>
              <a:rPr lang="ru-RU" dirty="0"/>
              <a:t> позволяет </a:t>
            </a:r>
            <a:r>
              <a:rPr lang="ru-RU" dirty="0" err="1"/>
              <a:t>учитвать</a:t>
            </a:r>
            <a:r>
              <a:rPr lang="ru-RU" dirty="0"/>
              <a:t> мелкие детали и контекст для каждого класса.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 </a:t>
            </a:r>
            <a:r>
              <a:rPr lang="ru-RU" dirty="0"/>
              <a:t>позволяет снизить общие число параметров нейронной сети при сохранении точности.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нескольких декодеров на разных стадиях работы </a:t>
            </a:r>
            <a:r>
              <a:rPr lang="ru-RU" dirty="0" err="1"/>
              <a:t>энкодера</a:t>
            </a:r>
            <a:r>
              <a:rPr lang="ru-RU" dirty="0"/>
              <a:t> позволяет максимально учесть информацию исходного изображения.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разных масштабов изображения для нескольких </a:t>
            </a:r>
            <a:r>
              <a:rPr lang="ru-RU" dirty="0" err="1"/>
              <a:t>энкодеров</a:t>
            </a:r>
            <a:r>
              <a:rPr lang="ru-RU" dirty="0"/>
              <a:t> позволяет максимально учесть информацию исходного изображения.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вместо </a:t>
            </a:r>
            <a:r>
              <a:rPr lang="en-US" dirty="0"/>
              <a:t>ASPP </a:t>
            </a:r>
            <a:r>
              <a:rPr lang="en-US" dirty="0" err="1"/>
              <a:t>п</a:t>
            </a:r>
            <a:r>
              <a:rPr lang="ru-RU" dirty="0" err="1"/>
              <a:t>ространственного</a:t>
            </a:r>
            <a:r>
              <a:rPr lang="ru-RU" dirty="0"/>
              <a:t> пирамидального макс-</a:t>
            </a:r>
            <a:r>
              <a:rPr lang="ru-RU" dirty="0" err="1"/>
              <a:t>пулинга</a:t>
            </a:r>
            <a:r>
              <a:rPr lang="ru-RU" dirty="0"/>
              <a:t> позволяет ускорить работу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каскадных сверток в </a:t>
            </a:r>
            <a:r>
              <a:rPr lang="en-US" dirty="0"/>
              <a:t>ASPP </a:t>
            </a:r>
            <a:r>
              <a:rPr lang="ru-RU" dirty="0"/>
              <a:t>позволяет ускорить работу сети.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143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13" y="1341531"/>
            <a:ext cx="10515600" cy="515134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2. Назовите </a:t>
            </a:r>
            <a:r>
              <a:rPr lang="ru-RU" u="sng" dirty="0"/>
              <a:t>два утверждения</a:t>
            </a:r>
            <a:r>
              <a:rPr lang="ru-RU" dirty="0"/>
              <a:t>, соответствующие основам подхода расширенная свертка: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Следует использовать несколько расширенных сверток с разным шагом, так получается учет разных масштабов </a:t>
            </a:r>
            <a:r>
              <a:rPr lang="ru-RU" dirty="0" err="1"/>
              <a:t>сементического</a:t>
            </a:r>
            <a:r>
              <a:rPr lang="ru-RU" dirty="0"/>
              <a:t> контекста.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Возможны варианты нескольких последовательных или параллельных сверток с увеличивающимся шагом.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эквивалентна нескольким классическим сверткам + </a:t>
            </a:r>
            <a:r>
              <a:rPr lang="ru-RU" dirty="0" err="1"/>
              <a:t>пулинг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позволяет значительно снизить число слоев (глубину) в </a:t>
            </a:r>
            <a:r>
              <a:rPr lang="ru-RU" dirty="0" err="1"/>
              <a:t>энкодере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позволяет ускорить работу </a:t>
            </a:r>
            <a:r>
              <a:rPr lang="ru-RU" dirty="0" err="1"/>
              <a:t>энкодера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позволяет декодировать признаки разных масштабов с максимальным </a:t>
            </a:r>
            <a:r>
              <a:rPr lang="ru-RU"/>
              <a:t>сохранением информации.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9386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15770"/>
              </p:ext>
            </p:extLst>
          </p:nvPr>
        </p:nvGraphicFramePr>
        <p:xfrm>
          <a:off x="2031845" y="1038185"/>
          <a:ext cx="7265775" cy="6841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9836">
                  <a:extLst>
                    <a:ext uri="{9D8B030D-6E8A-4147-A177-3AD203B41FA5}">
                      <a16:colId xmlns:a16="http://schemas.microsoft.com/office/drawing/2014/main" val="1876479909"/>
                    </a:ext>
                  </a:extLst>
                </a:gridCol>
                <a:gridCol w="5965939">
                  <a:extLst>
                    <a:ext uri="{9D8B030D-6E8A-4147-A177-3AD203B41FA5}">
                      <a16:colId xmlns:a16="http://schemas.microsoft.com/office/drawing/2014/main" val="2087100719"/>
                    </a:ext>
                  </a:extLst>
                </a:gridCol>
              </a:tblGrid>
              <a:tr h="430489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V1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>
                        <a:effectLst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1618444218"/>
                  </a:ext>
                </a:extLst>
              </a:tr>
              <a:tr h="1881195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V2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3732817250"/>
                  </a:ext>
                </a:extLst>
              </a:tr>
              <a:tr h="1055077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V3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4114724736"/>
                  </a:ext>
                </a:extLst>
              </a:tr>
              <a:tr h="1737135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V3+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2528203458"/>
                  </a:ext>
                </a:extLst>
              </a:tr>
              <a:tr h="1737135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PSPNet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798091863"/>
                  </a:ext>
                </a:extLst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5"/>
          <a:stretch>
            <a:fillRect/>
          </a:stretch>
        </p:blipFill>
        <p:spPr bwMode="auto">
          <a:xfrm>
            <a:off x="4901559" y="1024745"/>
            <a:ext cx="2777329" cy="1261815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8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>
            <a:fillRect/>
          </a:stretch>
        </p:blipFill>
        <p:spPr bwMode="auto">
          <a:xfrm>
            <a:off x="4633758" y="1469781"/>
            <a:ext cx="4248150" cy="177165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7" name="Рисунок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92" y="3373490"/>
            <a:ext cx="2401152" cy="1245759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6" name="Рисунок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559" y="4841904"/>
            <a:ext cx="2312681" cy="1436839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5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37" y="6169992"/>
            <a:ext cx="3016615" cy="1300496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735388" y="365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поставьте соответствия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754438" y="1495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42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</a:rPr>
                  <a:t>расширение </a:t>
                </a:r>
                <a:r>
                  <a:rPr lang="en-US" dirty="0">
                    <a:solidFill>
                      <a:schemeClr val="bg1"/>
                    </a:solidFill>
                  </a:rPr>
                  <a:t>(dilation rate</a:t>
                </a:r>
                <a:r>
                  <a:rPr lang="ru-RU" dirty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31" y="1948950"/>
            <a:ext cx="8024738" cy="29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35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ru-RU" dirty="0">
                <a:solidFill>
                  <a:schemeClr val="bg1"/>
                </a:solidFill>
              </a:rPr>
              <a:t>Метод семантической сегментации из числа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метода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классического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с коэффициентом 1 если пиксели классифицированы как разные классы и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r>
              <a:rPr lang="ru-RU" dirty="0">
                <a:solidFill>
                  <a:schemeClr val="bg1"/>
                </a:solidFill>
              </a:rPr>
              <a:t>добавляет несколько % к точности, но замедляет работу сети и делает ее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r>
              <a:rPr lang="ru-RU" dirty="0">
                <a:solidFill>
                  <a:schemeClr val="bg1"/>
                </a:solidFill>
              </a:rPr>
              <a:t>что усложняет реализацию</a:t>
            </a:r>
            <a:endParaRPr lang="en-US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6" y="4853907"/>
            <a:ext cx="5679424" cy="18295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6" name="Группа 5"/>
          <p:cNvGrpSpPr/>
          <p:nvPr/>
        </p:nvGrpSpPr>
        <p:grpSpPr>
          <a:xfrm>
            <a:off x="7377735" y="4217563"/>
            <a:ext cx="4562804" cy="2580314"/>
            <a:chOff x="7259626" y="4053839"/>
            <a:chExt cx="4795214" cy="2732715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7259626" y="4053839"/>
              <a:ext cx="4795214" cy="27327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BD8F18E-78FE-E143-AB29-7EB935BB4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735" r="-1496"/>
            <a:stretch/>
          </p:blipFill>
          <p:spPr>
            <a:xfrm>
              <a:off x="7419646" y="4206240"/>
              <a:ext cx="4520893" cy="24658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5" name="Прямоугольник 4"/>
            <p:cNvSpPr/>
            <p:nvPr/>
          </p:nvSpPr>
          <p:spPr>
            <a:xfrm>
              <a:off x="7492036" y="4206240"/>
              <a:ext cx="1594814" cy="34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159240" y="4206240"/>
              <a:ext cx="32004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0894012" y="4206240"/>
              <a:ext cx="320040" cy="41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501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66CA6-E331-5E4F-BA3D-DF08064B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36" y="3091541"/>
            <a:ext cx="2670614" cy="18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DA0EAE-B665-2D44-B6DC-F9E99D94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95" y="3077024"/>
            <a:ext cx="2691042" cy="1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2DA3EE-3370-6C43-B7F4-08C62EE01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82" y="3077024"/>
            <a:ext cx="2691042" cy="1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BBA18F-A0EF-1C47-8272-F80CB2C4E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69" y="3046607"/>
            <a:ext cx="2733847" cy="194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2AB8F55-D3F7-AC41-8736-AF905145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1" y="4846382"/>
            <a:ext cx="2733847" cy="194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2F3B472-51AD-0D4D-B527-37EA4A7F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83" y="4867458"/>
            <a:ext cx="2670614" cy="18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ED29FF-25F1-5C4D-88CA-ACA69519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06" y="4907345"/>
            <a:ext cx="2910195" cy="190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25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Деформированная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Можно пойти дальше и не просто расширить свертку, а еще и обучить смещения – будет деформированная свертка.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Используется очень редко.</a:t>
            </a: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1" y="3114811"/>
            <a:ext cx="4188520" cy="36010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17" y="2734431"/>
            <a:ext cx="6477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0789778" cy="5738500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Потеря точности локализации из-за инвариантности свертки.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Предложен тип слоя </a:t>
            </a:r>
            <a:r>
              <a:rPr lang="en-US" sz="2200" dirty="0">
                <a:solidFill>
                  <a:schemeClr val="bg1"/>
                </a:solidFill>
              </a:rPr>
              <a:t>fully connected Conditional Random Field (CRF). 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Слой включает сглаживание между соседними пикселями для того, чтобы максимизировать вероятность того, что одна область изображения соответствовала одной метке. Также слой по задумке должен учитывать контекст между классами. 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Слой нужен для уточнения границ</a:t>
            </a:r>
          </a:p>
        </p:txBody>
      </p:sp>
      <p:pic>
        <p:nvPicPr>
          <p:cNvPr id="6148" name="Picture 4" descr="https://miro.medium.com/max/1284/1*r7dUU5Gb3LaWCr7tnKYm2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65" y="4194965"/>
            <a:ext cx="5322428" cy="21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958911" y="427363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harter"/>
              </a:rPr>
              <a:t>x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– метка пикселя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 P(xi)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– результат классификации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  <a:latin typeface="charter"/>
              </a:rPr>
              <a:t>θij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,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- фильтр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 µ = 1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если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xi != </a:t>
            </a:r>
            <a:r>
              <a:rPr lang="en-US" dirty="0" err="1">
                <a:solidFill>
                  <a:schemeClr val="bg1"/>
                </a:solidFill>
                <a:latin typeface="charter"/>
              </a:rPr>
              <a:t>xj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 µ = 0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если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xi = </a:t>
            </a:r>
            <a:r>
              <a:rPr lang="en-US" dirty="0" err="1">
                <a:solidFill>
                  <a:schemeClr val="bg1"/>
                </a:solidFill>
                <a:latin typeface="charter"/>
              </a:rPr>
              <a:t>xj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 </a:t>
            </a:r>
            <a:endParaRPr lang="ru-RU" dirty="0">
              <a:solidFill>
                <a:schemeClr val="bg1"/>
              </a:solidFill>
              <a:latin typeface="charter"/>
            </a:endParaRPr>
          </a:p>
          <a:p>
            <a:r>
              <a:rPr lang="ru-RU" dirty="0">
                <a:solidFill>
                  <a:schemeClr val="bg1"/>
                </a:solidFill>
                <a:latin typeface="charter"/>
              </a:rPr>
              <a:t>Первая часть в скобках – фильтр границ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/>
            </a:r>
            <a:br>
              <a:rPr lang="en-US" dirty="0">
                <a:solidFill>
                  <a:schemeClr val="bg1"/>
                </a:solidFill>
                <a:latin typeface="charter"/>
              </a:rPr>
            </a:br>
            <a:r>
              <a:rPr lang="ru-RU" dirty="0">
                <a:solidFill>
                  <a:schemeClr val="bg1"/>
                </a:solidFill>
                <a:latin typeface="charter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bilateral filter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), вторя часть гауссов фильтр.</a:t>
            </a:r>
          </a:p>
          <a:p>
            <a:r>
              <a:rPr lang="ru-RU" dirty="0">
                <a:solidFill>
                  <a:schemeClr val="bg1"/>
                </a:solidFill>
                <a:latin typeface="charter"/>
              </a:rPr>
              <a:t>Значения параметров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σ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и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w,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выбираются методом кросс-</a:t>
            </a:r>
            <a:r>
              <a:rPr lang="ru-RU" dirty="0" err="1">
                <a:solidFill>
                  <a:schemeClr val="bg1"/>
                </a:solidFill>
                <a:latin typeface="charter"/>
              </a:rPr>
              <a:t>валидации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 </a:t>
            </a:r>
            <a:endParaRPr lang="ru-RU" dirty="0">
              <a:solidFill>
                <a:schemeClr val="bg1"/>
              </a:solidFill>
              <a:latin typeface="charter"/>
            </a:endParaRPr>
          </a:p>
          <a:p>
            <a:r>
              <a:rPr lang="ru-RU" dirty="0">
                <a:solidFill>
                  <a:schemeClr val="bg1"/>
                </a:solidFill>
                <a:latin typeface="charter"/>
              </a:rPr>
              <a:t>Число итераций для каждого изображения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10.</a:t>
            </a:r>
            <a:endParaRPr lang="en-US" b="0" i="0" dirty="0">
              <a:solidFill>
                <a:schemeClr val="bg1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427823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>
                <a:solidFill>
                  <a:schemeClr val="bg1"/>
                </a:solidFill>
              </a:rPr>
              <a:t>DeepLabV2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0789778" cy="5738500"/>
          </a:xfrm>
        </p:spPr>
        <p:txBody>
          <a:bodyPr>
            <a:normAutofit/>
          </a:bodyPr>
          <a:lstStyle/>
          <a:p>
            <a:r>
              <a:rPr lang="ru-RU" sz="2400" b="1" i="1" dirty="0">
                <a:solidFill>
                  <a:schemeClr val="bg1"/>
                </a:solidFill>
              </a:rPr>
              <a:t>Проблема – получить объект в разных масштабах.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i="1" dirty="0">
                <a:solidFill>
                  <a:schemeClr val="bg1"/>
                </a:solidFill>
              </a:rPr>
              <a:t>Решение - использование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b="1" dirty="0" err="1">
                <a:solidFill>
                  <a:schemeClr val="bg1"/>
                </a:solidFill>
              </a:rPr>
              <a:t>Atrous</a:t>
            </a:r>
            <a:r>
              <a:rPr lang="en-US" sz="2400" b="1" dirty="0">
                <a:solidFill>
                  <a:schemeClr val="bg1"/>
                </a:solidFill>
              </a:rPr>
              <a:t> Spatial Pyramid Pooling (ASPP)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провести </a:t>
            </a:r>
            <a:r>
              <a:rPr lang="en-US" sz="2400" dirty="0" err="1">
                <a:solidFill>
                  <a:schemeClr val="bg1"/>
                </a:solidFill>
              </a:rPr>
              <a:t>atrous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свертку с разным расширением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суммировать вместе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Если объекты одного класса имеют разные масштабы, то </a:t>
            </a:r>
            <a:r>
              <a:rPr lang="en-US" sz="2400" dirty="0">
                <a:solidFill>
                  <a:schemeClr val="bg1"/>
                </a:solidFill>
              </a:rPr>
              <a:t>ASPP </a:t>
            </a:r>
            <a:r>
              <a:rPr lang="ru-RU" sz="2400" dirty="0">
                <a:solidFill>
                  <a:schemeClr val="bg1"/>
                </a:solidFill>
              </a:rPr>
              <a:t>поможет их объединить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194" name="Picture 2" descr="Обзор: DeepLabv1 и DeepLabv2 - Atrous Convolution (Семантическая  сегментация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2" y="3560410"/>
            <a:ext cx="4822825" cy="248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iro.medium.com/max/1000/1*Llh9dQ1ZMBqPMOJSf7WaB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01"/>
          <a:stretch/>
        </p:blipFill>
        <p:spPr bwMode="auto">
          <a:xfrm>
            <a:off x="3139801" y="3520703"/>
            <a:ext cx="2628901" cy="297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77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79462" y="55088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https://medium.com/swlh/review-deeplabv3-semantic-segmentation-52c00ddbf28d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76400" y="45726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https://sh-tsang.medium.com/review-deeplabv3-atrous-separable-convolution-semantic-segmentation-a625f6e83b90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DeepLabV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1627978" cy="573850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Проблема – повышение резкости границ объектов.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Решение переход к модели </a:t>
            </a:r>
            <a:r>
              <a:rPr lang="en-US" sz="2400" dirty="0">
                <a:solidFill>
                  <a:schemeClr val="bg1"/>
                </a:solidFill>
              </a:rPr>
              <a:t>encoder-decoder.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Для повышения быстродействия используется 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b="1" dirty="0" err="1">
                <a:solidFill>
                  <a:schemeClr val="bg1"/>
                </a:solidFill>
              </a:rPr>
              <a:t>atorus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depth-wise separable convolution 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220" name="Picture 4" descr="https://miro.medium.com/max/700/1*8n__Ky2heYAweOOv9MoKA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2" y="5671453"/>
            <a:ext cx="3847900" cy="9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25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DeepLabV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r>
              <a:rPr lang="en-US" sz="4800" b="1" dirty="0">
                <a:solidFill>
                  <a:schemeClr val="bg1"/>
                </a:solidFill>
              </a:rPr>
              <a:t>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1236092" cy="40621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Encoder: </a:t>
            </a:r>
            <a:r>
              <a:rPr lang="ru-RU" sz="2400" dirty="0">
                <a:solidFill>
                  <a:schemeClr val="bg1"/>
                </a:solidFill>
              </a:rPr>
              <a:t>все макс-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заменены на </a:t>
            </a:r>
            <a:r>
              <a:rPr lang="en-US" sz="2400" dirty="0" err="1">
                <a:solidFill>
                  <a:schemeClr val="bg1"/>
                </a:solidFill>
              </a:rPr>
              <a:t>atorus</a:t>
            </a:r>
            <a:r>
              <a:rPr lang="en-US" sz="2400" dirty="0">
                <a:solidFill>
                  <a:schemeClr val="bg1"/>
                </a:solidFill>
              </a:rPr>
              <a:t> depth-wise separable convolution.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Decoder: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>
                <a:solidFill>
                  <a:schemeClr val="bg1"/>
                </a:solidFill>
              </a:rPr>
              <a:t>bilinear up-sampling </a:t>
            </a:r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16</a:t>
            </a:r>
            <a:r>
              <a:rPr lang="ru-RU" sz="2400" dirty="0">
                <a:solidFill>
                  <a:schemeClr val="bg1"/>
                </a:solidFill>
              </a:rPr>
              <a:t> раз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признаки расширяются в 4 раза, свертка </a:t>
            </a:r>
            <a:r>
              <a:rPr lang="en-US" sz="2400" dirty="0">
                <a:solidFill>
                  <a:schemeClr val="bg1"/>
                </a:solidFill>
              </a:rPr>
              <a:t>1 x 1</a:t>
            </a:r>
            <a:r>
              <a:rPr lang="ru-RU" sz="2400" dirty="0">
                <a:solidFill>
                  <a:schemeClr val="bg1"/>
                </a:solidFill>
              </a:rPr>
              <a:t> и объединяются с признаками из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, затем свертка </a:t>
            </a:r>
            <a:r>
              <a:rPr lang="en-US" sz="2400" dirty="0">
                <a:solidFill>
                  <a:schemeClr val="bg1"/>
                </a:solidFill>
              </a:rPr>
              <a:t>3 x 3 </a:t>
            </a:r>
            <a:r>
              <a:rPr lang="ru-RU" sz="2400" dirty="0">
                <a:solidFill>
                  <a:schemeClr val="bg1"/>
                </a:solidFill>
              </a:rPr>
              <a:t>и расширение в </a:t>
            </a:r>
            <a:r>
              <a:rPr lang="en-US" sz="2400" dirty="0">
                <a:solidFill>
                  <a:schemeClr val="bg1"/>
                </a:solidFill>
              </a:rPr>
              <a:t> 4</a:t>
            </a:r>
            <a:r>
              <a:rPr lang="ru-RU" sz="2400" dirty="0">
                <a:solidFill>
                  <a:schemeClr val="bg1"/>
                </a:solidFill>
              </a:rPr>
              <a:t> раза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5" name="Picture 2" descr="https://miro.medium.com/max/1000/1*Llh9dQ1ZMBqPMOJSf7WaB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66"/>
          <a:stretch/>
        </p:blipFill>
        <p:spPr bwMode="auto">
          <a:xfrm>
            <a:off x="1162915" y="3124014"/>
            <a:ext cx="2584768" cy="297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770/0*nnPrlrQAt0bDzIW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94" y="2682874"/>
            <a:ext cx="7334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73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Иерархическая </a:t>
            </a:r>
            <a:r>
              <a:rPr lang="ru-RU" sz="4800" b="1" dirty="0" err="1">
                <a:solidFill>
                  <a:schemeClr val="bg1"/>
                </a:solidFill>
              </a:rPr>
              <a:t>сегмтенация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1425419"/>
            <a:ext cx="6067425" cy="51517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2812374"/>
            <a:ext cx="6198710" cy="25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</a:rPr>
                  <a:t>расширение </a:t>
                </a:r>
                <a:r>
                  <a:rPr lang="en-US" dirty="0">
                    <a:solidFill>
                      <a:schemeClr val="bg1"/>
                    </a:solidFill>
                  </a:rPr>
                  <a:t>(dilation rate</a:t>
                </a:r>
                <a:r>
                  <a:rPr lang="ru-RU" dirty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01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3845" y="1027053"/>
            <a:ext cx="7881213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5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В примере</a:t>
            </a:r>
            <a:endParaRPr lang="en-US" sz="2400" dirty="0">
              <a:solidFill>
                <a:schemeClr val="bg1"/>
              </a:solidFill>
            </a:endParaRPr>
          </a:p>
          <a:p>
            <a:pPr marL="635000" indent="-317500"/>
            <a:r>
              <a:rPr lang="ru-RU" sz="2400" dirty="0">
                <a:solidFill>
                  <a:schemeClr val="bg1"/>
                </a:solidFill>
              </a:rPr>
              <a:t>Без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рецептивное поле 9 </a:t>
            </a:r>
            <a:r>
              <a:rPr lang="en-US" sz="2400" dirty="0">
                <a:solidFill>
                  <a:schemeClr val="bg1"/>
                </a:solidFill>
              </a:rPr>
              <a:t>px</a:t>
            </a:r>
          </a:p>
          <a:p>
            <a:pPr marL="635000" indent="-317500"/>
            <a:r>
              <a:rPr lang="en-US" sz="2400" dirty="0">
                <a:solidFill>
                  <a:schemeClr val="bg1"/>
                </a:solidFill>
              </a:rPr>
              <a:t>C dilation </a:t>
            </a:r>
            <a:r>
              <a:rPr lang="ru-RU" sz="2400" dirty="0">
                <a:solidFill>
                  <a:schemeClr val="bg1"/>
                </a:solidFill>
              </a:rPr>
              <a:t>рецептивное поле </a:t>
            </a:r>
            <a:r>
              <a:rPr lang="en-US" sz="2400" dirty="0">
                <a:solidFill>
                  <a:schemeClr val="bg1"/>
                </a:solidFill>
              </a:rPr>
              <a:t>17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px</a:t>
            </a:r>
          </a:p>
          <a:p>
            <a:pPr marL="635000" indent="-317500"/>
            <a:r>
              <a:rPr lang="ru-RU" sz="2400" dirty="0">
                <a:solidFill>
                  <a:schemeClr val="bg1"/>
                </a:solidFill>
              </a:rPr>
              <a:t>А</a:t>
            </a:r>
            <a:r>
              <a:rPr lang="en-US" sz="2400" dirty="0" err="1">
                <a:solidFill>
                  <a:schemeClr val="bg1"/>
                </a:solidFill>
              </a:rPr>
              <a:t>втор</a:t>
            </a:r>
            <a:r>
              <a:rPr lang="ru-RU" sz="2400" dirty="0">
                <a:solidFill>
                  <a:schemeClr val="bg1"/>
                </a:solidFill>
              </a:rPr>
              <a:t>ы назвали концепцию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large Filed of View (large FOV)</a:t>
            </a:r>
            <a:endParaRPr lang="ru-RU" sz="2400" dirty="0">
              <a:solidFill>
                <a:schemeClr val="bg1"/>
              </a:solidFill>
            </a:endParaRPr>
          </a:p>
          <a:p>
            <a:pPr marL="1092200" lvl="1" indent="-317500" algn="just"/>
            <a:r>
              <a:rPr lang="ru-RU" sz="2000" dirty="0">
                <a:solidFill>
                  <a:schemeClr val="bg1"/>
                </a:solidFill>
              </a:rPr>
              <a:t>Подразумевается агрегация контекста нарастающем масштабе без потери информации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</a:t>
            </a:r>
            <a:r>
              <a:rPr lang="en-US" sz="2400" dirty="0" err="1">
                <a:solidFill>
                  <a:schemeClr val="bg1"/>
                </a:solidFill>
              </a:rPr>
              <a:t>ас</a:t>
            </a:r>
            <a:r>
              <a:rPr lang="ru-RU" sz="2400" dirty="0">
                <a:solidFill>
                  <a:schemeClr val="bg1"/>
                </a:solidFill>
              </a:rPr>
              <a:t>то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увеличивают кратно 2 (1,2,4,…)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3845" y="1119500"/>
            <a:ext cx="10795329" cy="4755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66573" y="4007451"/>
            <a:ext cx="4999896" cy="889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00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err="1">
                <a:solidFill>
                  <a:schemeClr val="bg1"/>
                </a:solidFill>
              </a:rPr>
              <a:t>рзвитие</a:t>
            </a:r>
            <a:r>
              <a:rPr lang="ru-RU" sz="2200" dirty="0">
                <a:solidFill>
                  <a:schemeClr val="bg1"/>
                </a:solidFill>
              </a:rPr>
              <a:t>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convolution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Т</a:t>
            </a:r>
            <a:r>
              <a:rPr lang="en-US" sz="1800" dirty="0" err="1">
                <a:solidFill>
                  <a:schemeClr val="bg1"/>
                </a:solidFill>
              </a:rPr>
              <a:t>ак</a:t>
            </a:r>
            <a:r>
              <a:rPr lang="ru-RU" sz="1800" dirty="0">
                <a:solidFill>
                  <a:schemeClr val="bg1"/>
                </a:solidFill>
              </a:rPr>
              <a:t>ой блок предложено называть </a:t>
            </a:r>
            <a:r>
              <a:rPr lang="en-US" sz="1800" dirty="0" err="1">
                <a:solidFill>
                  <a:schemeClr val="bg1"/>
                </a:solidFill>
              </a:rPr>
              <a:t>atorus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convolution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Использование 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4563870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3" y="2830146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8677" y="1521151"/>
            <a:ext cx="9703169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400" dirty="0"/>
              <a:t>Dilated Conv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42056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6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400050" y="963635"/>
            <a:ext cx="10086975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5503" y="2357948"/>
            <a:ext cx="9420597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ASPP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это модификация идеи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spatial pyramidal pooling (SPP)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широко используется как в сегментации, так и в обнаружении объектов, например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PSPNet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247764"/>
            <a:ext cx="11131550" cy="662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9307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5557</TotalTime>
  <Words>1331</Words>
  <Application>Microsoft Office PowerPoint</Application>
  <PresentationFormat>Широкоэкранный</PresentationFormat>
  <Paragraphs>195</Paragraphs>
  <Slides>27</Slides>
  <Notes>0</Notes>
  <HiddenSlides>9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Charter</vt:lpstr>
      <vt:lpstr>Charter</vt:lpstr>
      <vt:lpstr>Times New Roman</vt:lpstr>
      <vt:lpstr>Тема Office</vt:lpstr>
      <vt:lpstr>Презентация PowerPoint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</vt:lpstr>
      <vt:lpstr>Сегментация DeepLab</vt:lpstr>
      <vt:lpstr>Сегментация DeepLab V2</vt:lpstr>
      <vt:lpstr>Сегментация PSPNet</vt:lpstr>
      <vt:lpstr>Сегментация DeepLab V3</vt:lpstr>
      <vt:lpstr>Сегментация DeepLab V3+</vt:lpstr>
      <vt:lpstr>Сегментация DeepLab V3+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Вопросы повышенной сложности</vt:lpstr>
      <vt:lpstr>Сегментация DeepLab</vt:lpstr>
      <vt:lpstr>Сегментация DilatedNet</vt:lpstr>
      <vt:lpstr>Деформированная свертка</vt:lpstr>
      <vt:lpstr>Сегментация DeepLab</vt:lpstr>
      <vt:lpstr>Сегментация DeepLabV2</vt:lpstr>
      <vt:lpstr>Сегментация DeepLabV3</vt:lpstr>
      <vt:lpstr>Сегментация DeepLabV3+</vt:lpstr>
      <vt:lpstr>Иерархическая сегмтенация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Архитектуры сегментации</dc:title>
  <dc:creator>Ронкин Михаил Владимирович</dc:creator>
  <cp:lastModifiedBy>Ронкин Михаил Владимирович</cp:lastModifiedBy>
  <cp:revision>91</cp:revision>
  <dcterms:created xsi:type="dcterms:W3CDTF">2021-12-17T14:07:36Z</dcterms:created>
  <dcterms:modified xsi:type="dcterms:W3CDTF">2023-11-15T15:19:58Z</dcterms:modified>
</cp:coreProperties>
</file>